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85" r:id="rId3"/>
    <p:sldId id="309" r:id="rId4"/>
    <p:sldId id="310" r:id="rId5"/>
    <p:sldId id="307" r:id="rId6"/>
    <p:sldId id="287" r:id="rId7"/>
    <p:sldId id="286" r:id="rId8"/>
    <p:sldId id="288" r:id="rId9"/>
    <p:sldId id="290" r:id="rId10"/>
    <p:sldId id="291" r:id="rId11"/>
    <p:sldId id="292" r:id="rId12"/>
    <p:sldId id="293" r:id="rId13"/>
    <p:sldId id="294" r:id="rId14"/>
    <p:sldId id="296" r:id="rId15"/>
    <p:sldId id="295" r:id="rId16"/>
    <p:sldId id="297" r:id="rId17"/>
    <p:sldId id="298" r:id="rId18"/>
    <p:sldId id="300" r:id="rId19"/>
    <p:sldId id="299" r:id="rId20"/>
    <p:sldId id="301" r:id="rId21"/>
    <p:sldId id="302" r:id="rId22"/>
    <p:sldId id="306" r:id="rId23"/>
    <p:sldId id="303" r:id="rId24"/>
    <p:sldId id="305" r:id="rId25"/>
    <p:sldId id="311" r:id="rId26"/>
    <p:sldId id="308" r:id="rId27"/>
  </p:sldIdLst>
  <p:sldSz cx="9144000" cy="6858000" type="screen4x3"/>
  <p:notesSz cx="7045325" cy="934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918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4631" autoAdjust="0"/>
  </p:normalViewPr>
  <p:slideViewPr>
    <p:cSldViewPr>
      <p:cViewPr>
        <p:scale>
          <a:sx n="66" d="100"/>
          <a:sy n="66" d="100"/>
        </p:scale>
        <p:origin x="-1422" y="8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1950" y="-120"/>
      </p:cViewPr>
      <p:guideLst>
        <p:guide orient="horz" pos="2944"/>
        <p:guide pos="221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974" cy="467281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>
              <a:defRPr sz="1200"/>
            </a:lvl1pPr>
          </a:lstStyle>
          <a:p>
            <a:fld id="{244AA7C2-E8DC-467C-9833-F833067453C2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62" tIns="46831" rIns="93662" bIns="468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6"/>
            <a:ext cx="5636260" cy="4205526"/>
          </a:xfrm>
          <a:prstGeom prst="rect">
            <a:avLst/>
          </a:prstGeom>
        </p:spPr>
        <p:txBody>
          <a:bodyPr vert="horz" lIns="93662" tIns="46831" rIns="93662" bIns="468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6710"/>
            <a:ext cx="3052974" cy="467281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0"/>
            <a:ext cx="3052974" cy="467281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>
              <a:defRPr sz="1200"/>
            </a:lvl1pPr>
          </a:lstStyle>
          <a:p>
            <a:fld id="{D51A8E8C-7000-4BD7-A278-0C13557904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For</a:t>
            </a:r>
            <a:r>
              <a:rPr lang="en-US" b="1" baseline="0" dirty="0" smtClean="0"/>
              <a:t> example in the study program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Engineering management for natural disaster risk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there are 3 mandatory subjects and 3 elective subjects.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Here is presented study program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Catastrophic events management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offered by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Faculty of occupational safety. There are 6 M and 4 E subjects.</a:t>
            </a:r>
          </a:p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Acreditated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study program is 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somewhat changed.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Here is SP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Natural disasters security risk management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proposed by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According the </a:t>
            </a:r>
            <a:r>
              <a:rPr lang="en-US" sz="1400" dirty="0" err="1" smtClean="0"/>
              <a:t>informationt</a:t>
            </a:r>
            <a:r>
              <a:rPr lang="en-US" sz="1400" dirty="0" smtClean="0"/>
              <a:t> his </a:t>
            </a:r>
            <a:r>
              <a:rPr lang="en-US" sz="1400" dirty="0" err="1" smtClean="0"/>
              <a:t>studiyprogram</a:t>
            </a:r>
            <a:r>
              <a:rPr lang="en-US" sz="1400" dirty="0" smtClean="0"/>
              <a:t> will start this year.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6620">
              <a:defRPr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Student admission will start at the University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Banja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Luka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presented overview of study programs proposed by institutions involved in this 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presented </a:t>
            </a:r>
            <a:r>
              <a:rPr lang="en-US" b="1" dirty="0" smtClean="0"/>
              <a:t>Decree</a:t>
            </a:r>
            <a:r>
              <a:rPr lang="en-US" dirty="0" smtClean="0"/>
              <a:t> of acceptance of proposed study program by </a:t>
            </a:r>
            <a:r>
              <a:rPr lang="en-US" smtClean="0"/>
              <a:t>institutions responsible.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6620">
              <a:defRPr/>
            </a:pPr>
            <a:r>
              <a:rPr lang="en-US" dirty="0" smtClean="0"/>
              <a:t>Here is presented </a:t>
            </a:r>
            <a:r>
              <a:rPr lang="en-US" b="1" dirty="0" smtClean="0"/>
              <a:t>Decree</a:t>
            </a:r>
            <a:r>
              <a:rPr lang="en-US" dirty="0" smtClean="0"/>
              <a:t> of acceptance of proposed study program by the University </a:t>
            </a:r>
            <a:r>
              <a:rPr lang="en-US" dirty="0" err="1" smtClean="0"/>
              <a:t>Banja</a:t>
            </a:r>
            <a:r>
              <a:rPr lang="en-US" dirty="0" smtClean="0"/>
              <a:t> Luka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presented </a:t>
            </a:r>
            <a:r>
              <a:rPr lang="en-US" b="1" dirty="0" smtClean="0"/>
              <a:t>Decree</a:t>
            </a:r>
            <a:r>
              <a:rPr lang="en-US" dirty="0" smtClean="0"/>
              <a:t> of acceptance of proposed study program by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Technical College of Applied Sciences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Urosevac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-, </a:t>
            </a:r>
            <a:r>
              <a:rPr lang="en-US" dirty="0" smtClean="0"/>
              <a:t>settled in </a:t>
            </a:r>
            <a:r>
              <a:rPr lang="en-US" dirty="0" err="1" smtClean="0"/>
              <a:t>Leposavic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43CC-A6FE-41B3-B844-759EBEBEBB7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Higher education accreditation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is a type of </a:t>
            </a:r>
          </a:p>
          <a:p>
            <a:pPr>
              <a:spcAft>
                <a:spcPts val="615"/>
              </a:spcAf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assurance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process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during which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services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and operations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of post-secondary educational institutions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or programs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are evaluated by an external body (commission, agency …) to determine if the standards are achieved.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6620">
              <a:defRPr/>
            </a:pPr>
            <a:r>
              <a:rPr lang="en-US" b="1" dirty="0" smtClean="0"/>
              <a:t>According the low presented in </a:t>
            </a:r>
            <a:r>
              <a:rPr lang="en-US" dirty="0" smtClean="0"/>
              <a:t>Official Gazette in 2017, t</a:t>
            </a:r>
            <a:r>
              <a:rPr lang="en-US" b="1" dirty="0" smtClean="0"/>
              <a:t>he Government of the Republic of Serbia at its meeting held on 5 April 2018 have appointed  members of the National Council for Higher Education. </a:t>
            </a:r>
          </a:p>
          <a:p>
            <a:pPr defTabSz="936620">
              <a:defRPr/>
            </a:pPr>
            <a:r>
              <a:rPr lang="en-US" b="1" dirty="0" smtClean="0"/>
              <a:t>Now National Council for Higher Education consists of 16 members instead of 21 :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43CC-A6FE-41B3-B844-759EBEBEBB7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6620">
              <a:defRPr/>
            </a:pPr>
            <a:r>
              <a:rPr lang="en-US" b="1" dirty="0" smtClean="0"/>
              <a:t>Here are presented members of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NATIONAL COUNCIL OF HIGHER EDUCATION</a:t>
            </a:r>
          </a:p>
          <a:p>
            <a:pPr defTabSz="936620">
              <a:defRPr/>
            </a:pPr>
            <a:endParaRPr lang="en-US" b="1" dirty="0" smtClean="0"/>
          </a:p>
          <a:p>
            <a:pPr defTabSz="936620">
              <a:defRPr/>
            </a:pPr>
            <a:r>
              <a:rPr lang="en-US" b="1" dirty="0" smtClean="0"/>
              <a:t>Previously, the members were  </a:t>
            </a:r>
            <a:r>
              <a:rPr lang="en-US" dirty="0" smtClean="0"/>
              <a:t>proposed by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NAT is established and the director was nominated about month ago.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Also, COMMISSION FOR ACCREDITATION  is now established.  It consist of 17 instead of 15 members.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We expect that this commission will start and work very soon. Namely, reviewers are not still selected.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Probably, after choosing proper reviewers from Serbia and abroad the process of accreditation will be continued.  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But, at the site of KAPK it is still written that: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But we hope that accreditation procedures will be performed very fast.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43CC-A6FE-41B3-B844-759EBEBEBB7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according simple accreditation procedure, presented here, institutions</a:t>
            </a:r>
            <a:r>
              <a:rPr lang="en-US" baseline="0" dirty="0" smtClean="0"/>
              <a:t> or study programs could be accredited.  They could obtain Operating license by Ministry, what is the final goal.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43CC-A6FE-41B3-B844-759EBEBEBB7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 accordance to accreditation procedure we (at the faculty of Civil engineering and architecture at the University of Nis) have submitted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request </a:t>
            </a:r>
            <a:r>
              <a:rPr lang="en-US" b="1" smtClean="0">
                <a:solidFill>
                  <a:schemeClr val="accent5">
                    <a:lumMod val="75000"/>
                  </a:schemeClr>
                </a:solidFill>
              </a:rPr>
              <a:t>for performing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Higher education activity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for new study program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Engineering management for natural disaster risk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Also we have performed self evaluation, and submitted self-evaluation report to the KAPK. Besides, new report have to be done very soon.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This is a part of general accreditation procedure, which have to be done every 7 years instead of 5.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Also, we have submitted request for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External quality evaluation, which have to be done, also,  in the fourth year of performed accreditation 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should be mentioned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fact for study </a:t>
            </a:r>
            <a:r>
              <a:rPr lang="en-US" dirty="0" err="1" smtClean="0"/>
              <a:t>programes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The curriculum contains the list and structure of compulsory (mandatory) and elective courses and modules, with their description.</a:t>
            </a:r>
          </a:p>
          <a:p>
            <a:pPr defTabSz="936620">
              <a:defRPr/>
            </a:pPr>
            <a:endParaRPr lang="en-US" dirty="0" smtClean="0"/>
          </a:p>
          <a:p>
            <a:pPr defTabSz="93662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8E8C-7000-4BD7-A278-0C135579044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50BE-36FB-48B8-BC3B-BF82FA8A4B16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D951-FD7A-4EA6-9971-BA4650F5F282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DA1A-1160-4810-A009-9384DF143964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8CA7-DF52-4574-B28B-BF67C425F74E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388C-ACCE-4EF5-AD2C-86A2C6495869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A2DB-E9A4-4F11-9A97-3D805873123B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39D-4B07-4C92-99B2-D30586816A68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0F6-D106-4D90-B6A1-515B7FD8F0C8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9723-2437-47C8-833A-EDB2EBB6A5A1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9E6-3B8B-4571-9128-858A99C98B86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41EB-C6BD-49FF-BC05-BF0312C62789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1E575-74B0-4F22-8519-3F96FB7A2B3A}" type="datetime1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nal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762000"/>
            <a:ext cx="67818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905000"/>
            <a:ext cx="5029200" cy="11430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5">
                    <a:lumMod val="75000"/>
                  </a:schemeClr>
                </a:solidFill>
              </a:rPr>
              <a:t>Accreditation of master curricula</a:t>
            </a:r>
            <a:endParaRPr lang="bs-Latn-BA" sz="4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352800" y="3505200"/>
            <a:ext cx="2325688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057781"/>
            <a:ext cx="9144000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Project number:  </a:t>
            </a:r>
            <a:r>
              <a:rPr lang="sr-Latn-RS" sz="1200" dirty="0" smtClean="0">
                <a:effectLst/>
                <a:latin typeface="Book Antiqua"/>
                <a:ea typeface="Calibri"/>
                <a:cs typeface="Times New Roman"/>
              </a:rPr>
              <a:t>5</a:t>
            </a:r>
            <a:r>
              <a:rPr lang="en-US" sz="1200" dirty="0" smtClean="0">
                <a:latin typeface="Book Antiqua"/>
                <a:ea typeface="Calibri"/>
                <a:cs typeface="Times New Roman"/>
              </a:rPr>
              <a:t>73806-EPP-1-2016-1-RS-EPPKA2-CBHE-JP</a:t>
            </a:r>
            <a:endParaRPr lang="bs-Latn-BA" sz="1200" dirty="0">
              <a:latin typeface="Book Antiqua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 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"This project has been funded with support from the European Commission. This publication </a:t>
            </a:r>
            <a:r>
              <a:rPr lang="bs-Latn-BA" sz="1100" i="1" dirty="0" smtClean="0">
                <a:effectLst/>
                <a:latin typeface="Book Antiqua"/>
                <a:ea typeface="Calibri"/>
                <a:cs typeface="Times New Roman"/>
              </a:rPr>
              <a:t>reflects </a:t>
            </a: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the views only of the author, and the Commission cannot be held responsible for any use which may be made of the information contained therein"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</p:txBody>
      </p:sp>
      <p:pic>
        <p:nvPicPr>
          <p:cNvPr id="15" name="Picture 14" descr="eu_flag_co_funded_pos_[rgb]_right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24000" y="3657600"/>
            <a:ext cx="58674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Slavi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Trajkovi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Sne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ž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ori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Veljkovi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University of Niš</a:t>
            </a:r>
            <a:endParaRPr kumimoji="0" lang="bs-Latn-BA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/>
        </p:nvGraphicFramePr>
        <p:xfrm>
          <a:off x="5257800" y="4572000"/>
          <a:ext cx="533400" cy="608527"/>
        </p:xfrm>
        <a:graphic>
          <a:graphicData uri="http://schemas.openxmlformats.org/presentationml/2006/ole">
            <p:oleObj spid="_x0000_s1026" name="CorelDRAW" r:id="rId6" imgW="2622960" imgH="3036600" progId="">
              <p:embed/>
            </p:oleObj>
          </a:graphicData>
        </a:graphic>
      </p:graphicFrame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459315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3013401" y="5486400"/>
            <a:ext cx="3784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5720" lvl="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1600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Chania</a:t>
            </a:r>
            <a:r>
              <a:rPr lang="sr-Latn-R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Crete, Greece, 6</a:t>
            </a:r>
            <a:r>
              <a:rPr lang="en-US" sz="1600" baseline="30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September 2018</a:t>
            </a:r>
          </a:p>
        </p:txBody>
      </p:sp>
    </p:spTree>
    <p:extLst>
      <p:ext uri="{BB962C8B-B14F-4D97-AF65-F5344CB8AC3E}">
        <p14:creationId xmlns="" xmlns:p14="http://schemas.microsoft.com/office/powerpoint/2010/main" val="9539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685800"/>
            <a:ext cx="75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</a:rPr>
              <a:t>ACCREDITATION STANDARDS FOR 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EDUCATION INSTITUTIONS</a:t>
            </a:r>
            <a:endParaRPr lang="en-US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371600"/>
            <a:ext cx="7848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Basic goals and objectives of higher education institution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2: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Planning and control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3: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Organization and administration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4: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Studies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5: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Science research and artistic work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6: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Teaching staff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7: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Non-teaching staff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8: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Students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9: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Premises and equipment</a:t>
            </a:r>
            <a:r>
              <a:rPr lang="sr-Latn-R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10: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Library, textbooks and IT support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11: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Sources of funds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12: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Internal mechanisms for quality assurance 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Standard 13: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Transparency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60960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ACCREDITATION STANDARDS 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THE FIRST AND SECOND LEVEL OF HIGHER EDUCATION 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676400"/>
            <a:ext cx="8153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1: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Study program structure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2: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Study program purpose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3: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Objectives of the study program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4: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Competences of the graduated students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5: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Curriculum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6: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Quality, modernity and international compliance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7: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Student admission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8: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Student Assessment and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progesss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9: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Teaching staff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10: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Organization and material resources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11: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Quality control 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 12: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Distance learning courses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76200" y="762000"/>
            <a:ext cx="9220200" cy="328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sr-Latn-R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Faculty of Civil Engineering and Architecture (GAF)</a:t>
            </a:r>
            <a:r>
              <a:rPr lang="sr-Latn-R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–MAS–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Engineering management for natural disaster risk</a:t>
            </a:r>
            <a:endParaRPr lang="bs-Latn-BA" sz="1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1143000"/>
          <a:ext cx="9159501" cy="5405355"/>
        </p:xfrm>
        <a:graphic>
          <a:graphicData uri="http://schemas.openxmlformats.org/drawingml/2006/table">
            <a:tbl>
              <a:tblPr/>
              <a:tblGrid>
                <a:gridCol w="533400"/>
                <a:gridCol w="685800"/>
                <a:gridCol w="6172200"/>
                <a:gridCol w="1066800"/>
                <a:gridCol w="701301"/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7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71663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Integrated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natural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 risk management  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Building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resilience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 natural disasters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rescue system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7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en-US" sz="17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7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Seismic risk management 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7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management in geotechnical engineering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7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Drought and flood risk management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Sustainable development of settlements and natural disaster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7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Application of geographic information systems (GIS) in risk</a:t>
                      </a:r>
                      <a:r>
                        <a:rPr lang="sr-Latn-RS" sz="17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management 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63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work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0+0+20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R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Practice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7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7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88900" y="609600"/>
            <a:ext cx="9055100" cy="328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Faculty of Occupational Safety (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FZnR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 </a:t>
            </a:r>
            <a:r>
              <a:rPr lang="sr-Latn-R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 MAS –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Catastrophic events management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6200" y="914400"/>
          <a:ext cx="8991600" cy="5717673"/>
        </p:xfrm>
        <a:graphic>
          <a:graphicData uri="http://schemas.openxmlformats.org/drawingml/2006/table">
            <a:tbl>
              <a:tblPr/>
              <a:tblGrid>
                <a:gridCol w="826803"/>
                <a:gridCol w="842199"/>
                <a:gridCol w="5007006"/>
                <a:gridCol w="1283220"/>
                <a:gridCol w="1032372"/>
              </a:tblGrid>
              <a:tr h="18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r>
                        <a:rPr lang="en-US" sz="10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sr-Latn-RS" sz="10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152400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Emergency Management Systems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Fire dynamics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The theory of human error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and recovery of the accident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Project Management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Decision making theory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Psychology 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of groups</a:t>
                      </a: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Public 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relations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English language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09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Civil protection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Tactics of intervention and rescue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System engineering 	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Human resource </a:t>
                      </a: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management</a:t>
                      </a: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communication networks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Fire expertise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Health protection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Practice</a:t>
                      </a: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814509"/>
            <a:ext cx="9144000" cy="404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Academy of </a:t>
            </a:r>
            <a:r>
              <a:rPr lang="en-US" sz="15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criminalistics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and police studies (KPA)</a:t>
            </a:r>
            <a:r>
              <a:rPr lang="sr-Latn-R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MAS–Natural disasters security risk management</a:t>
            </a:r>
            <a:endParaRPr lang="bs-Latn-BA" sz="15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3" y="1219200"/>
          <a:ext cx="8991597" cy="5250825"/>
        </p:xfrm>
        <a:graphic>
          <a:graphicData uri="http://schemas.openxmlformats.org/drawingml/2006/table">
            <a:tbl>
              <a:tblPr/>
              <a:tblGrid>
                <a:gridCol w="826802"/>
                <a:gridCol w="842197"/>
                <a:gridCol w="5007006"/>
                <a:gridCol w="1283220"/>
                <a:gridCol w="1032372"/>
              </a:tblGrid>
              <a:tr h="695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32809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Methodology of research of security phenomena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management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rescue system in natural disasters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Modeling and simulation of security risks from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and communication support to the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 security risks management 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Right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 emergency situations caused by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isasters 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work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0+0+20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66" marR="65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609600"/>
            <a:ext cx="9144000" cy="4046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</a:t>
            </a:r>
            <a:r>
              <a:rPr lang="en-US" sz="15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Pristina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settled in </a:t>
            </a:r>
            <a:r>
              <a:rPr lang="en-US" sz="15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Kosovska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15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Mitrovica</a:t>
            </a:r>
            <a:r>
              <a:rPr lang="en-U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(UPKM)</a:t>
            </a:r>
            <a:r>
              <a:rPr lang="sr-Latn-R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–MAS - </a:t>
            </a:r>
            <a:r>
              <a:rPr lang="sr-Cyrl-CS" sz="15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Natural disaster risk management</a:t>
            </a:r>
            <a:endParaRPr lang="bs-Latn-BA" sz="15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914400"/>
          <a:ext cx="9067801" cy="5609633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19800"/>
                <a:gridCol w="990600"/>
                <a:gridCol w="838201"/>
              </a:tblGrid>
              <a:tr h="379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sr-Latn-RS" sz="12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3554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risk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assessment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Transportation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systems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Institutional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framework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NDRM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2+1+0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9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Monitoring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prevention, recording and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estimation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 natural disasters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90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technologies in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 risk management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with participation of chemical agents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Urban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design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for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 mitigation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risk management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Power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supply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post disaster period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Post disaster measures in waste, water and sewer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management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Water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resources management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atural disaster situations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Internship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9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585909"/>
            <a:ext cx="9144000" cy="40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Sarajevo (UNSA - CIS) </a:t>
            </a:r>
            <a:r>
              <a:rPr lang="sr-Latn-R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 MAS - </a:t>
            </a:r>
            <a:r>
              <a:rPr lang="sr-Cyrl-C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Natural disaster risk management</a:t>
            </a:r>
            <a:endParaRPr lang="bs-Latn-BA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6200" y="990600"/>
          <a:ext cx="8991600" cy="5466057"/>
        </p:xfrm>
        <a:graphic>
          <a:graphicData uri="http://schemas.openxmlformats.org/drawingml/2006/table">
            <a:tbl>
              <a:tblPr/>
              <a:tblGrid>
                <a:gridCol w="374650"/>
                <a:gridCol w="374650"/>
                <a:gridCol w="6668770"/>
                <a:gridCol w="899160"/>
                <a:gridCol w="674370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00"/>
                        </a:spcAft>
                      </a:pPr>
                      <a:r>
                        <a:rPr lang="sr-Latn-RS" sz="10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183378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 and catastrophes </a:t>
                      </a: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7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management from  natural disasters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Spatial planning in the function of reducing the risk of disasters 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70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Protection and rescue system in natural disasters 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Water - environmental problems in case of natural disasters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Water protection and sustainable development 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83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In-situ testing and monitoring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Evaluation and  reinforcement of structures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Earthquakes and  numerical modeling of structures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9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Rehabilitation of objects of cultural and historical heritage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26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Durability of material as a preventive measure 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Cartography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Topographic / cartographic models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Spatial databases and IPPs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Remote surveys 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05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and communication technologies for</a:t>
                      </a:r>
                      <a:r>
                        <a:rPr lang="en-US" sz="145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 management</a:t>
                      </a:r>
                      <a:r>
                        <a:rPr lang="en-US" sz="145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5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f</a:t>
                      </a:r>
                      <a:r>
                        <a:rPr lang="en-US" sz="145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rom natural disasters </a:t>
                      </a:r>
                      <a:endParaRPr lang="en-US" sz="145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 gridSpan="5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524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</a:t>
                      </a: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 the field of master work </a:t>
                      </a:r>
                      <a:r>
                        <a:rPr lang="en-US" sz="14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0+20+0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5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50" dirty="0"/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3909" marR="439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1" y="990600"/>
          <a:ext cx="9144002" cy="5650596"/>
        </p:xfrm>
        <a:graphic>
          <a:graphicData uri="http://schemas.openxmlformats.org/drawingml/2006/table">
            <a:tbl>
              <a:tblPr/>
              <a:tblGrid>
                <a:gridCol w="840818"/>
                <a:gridCol w="759383"/>
                <a:gridCol w="97090"/>
                <a:gridCol w="5694110"/>
                <a:gridCol w="990600"/>
                <a:gridCol w="762001"/>
              </a:tblGrid>
              <a:tr h="448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00284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Methodology of scientific research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risk management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 and catastrophes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rescue system in natural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2+1+0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51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of critical infrastructure in natural disasters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Prevention and suppression of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crime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in conditions of natural disasters 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Law regarding emergency situations caused by natural disasters 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Legal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framework for risk management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and communication technologies in support of risk management from natural disasters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Crisis management and communication in natural disasters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Environmental safety and natural disaster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Competence and role of the police in natural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84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</a:t>
                      </a: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work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8755" marR="48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0" name="Picture 9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0" y="609600"/>
            <a:ext cx="8915400" cy="38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</a:t>
            </a:r>
            <a:r>
              <a:rPr lang="en-US" sz="18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Banja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Luka (UBL) </a:t>
            </a:r>
            <a:r>
              <a:rPr lang="sr-Latn-R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MAS - Natural Disaster Risk Management </a:t>
            </a:r>
            <a:endParaRPr lang="bs-Latn-BA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76200" y="762000"/>
            <a:ext cx="9372600" cy="328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Technical College of Applied Sciences </a:t>
            </a:r>
            <a:r>
              <a:rPr lang="en-US" sz="145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Urosevac-Leposavic</a:t>
            </a:r>
            <a:r>
              <a:rPr lang="en-US" sz="14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(TCASU)</a:t>
            </a:r>
            <a:r>
              <a:rPr lang="sr-Latn-RS" sz="14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–</a:t>
            </a:r>
            <a:r>
              <a:rPr lang="en-US" sz="145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Disaster Risk Management and Fire Safety</a:t>
            </a:r>
            <a:endParaRPr lang="bs-Latn-BA" sz="145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" y="1142769"/>
          <a:ext cx="8839200" cy="5380205"/>
        </p:xfrm>
        <a:graphic>
          <a:graphicData uri="http://schemas.openxmlformats.org/drawingml/2006/table">
            <a:tbl>
              <a:tblPr/>
              <a:tblGrid>
                <a:gridCol w="662291"/>
                <a:gridCol w="515116"/>
                <a:gridCol w="6034218"/>
                <a:gridCol w="818107"/>
                <a:gridCol w="809468"/>
              </a:tblGrid>
              <a:tr h="509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sr-Latn-RS" sz="12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3360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English language – higher course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Research methods and scientific communications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disasters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Fire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dynamics 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and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expertise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Risks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management legal frameworks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50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Information and communication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technologies 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 risk management 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Fire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extinguishers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and equipment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rescue </a:t>
                      </a:r>
                      <a:endParaRPr lang="en-US" sz="1800" strike="sngStrike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3+3+0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Management and development of human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resources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Sustainable development and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environmental</a:t>
                      </a:r>
                      <a:r>
                        <a:rPr lang="en-US" sz="18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Professional practice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Specialist Thesis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9745" marR="597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685800"/>
            <a:ext cx="9144000" cy="3284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 of Defense in Belgrade – Military academy (UNID)-</a:t>
            </a:r>
            <a:r>
              <a:rPr lang="sr-Latn-RS" sz="15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MAS–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Natural Disaster Risk Management </a:t>
            </a:r>
            <a:endParaRPr lang="bs-Latn-BA" sz="1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990600"/>
          <a:ext cx="9145826" cy="5672841"/>
        </p:xfrm>
        <a:graphic>
          <a:graphicData uri="http://schemas.openxmlformats.org/drawingml/2006/table">
            <a:tbl>
              <a:tblPr/>
              <a:tblGrid>
                <a:gridCol w="685800"/>
                <a:gridCol w="685800"/>
                <a:gridCol w="5945427"/>
                <a:gridCol w="990600"/>
                <a:gridCol w="838199"/>
              </a:tblGrid>
              <a:tr h="455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Code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Subjects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Hours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  <a:r>
                        <a:rPr lang="sr-Cyrl-C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sr-Latn-RS" sz="16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ECTS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283"/>
                    </a:solidFill>
                  </a:tcPr>
                </a:tc>
              </a:tr>
              <a:tr h="207741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FIRST SEMESTER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2+3+0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disasters risk management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Protection and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rescue system </a:t>
                      </a: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 situations</a:t>
                      </a:r>
                      <a:endParaRPr lang="en-US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2+3+2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1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2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Operational  research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Models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support to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decision-making process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natural disasters 	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9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Organization of state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administration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emergency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situations </a:t>
                      </a:r>
                      <a:endParaRPr lang="en-US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09850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Application of GIS in risk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assessment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Situations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SECOND SEMESTER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Methodology of scientific research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the field of security and defense 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2+2+0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Elective subject 3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2+3+0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Operations for support to civilian authorities in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Natural Disaster Situations 	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Security Management in Natural Disaster Situations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Assanation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field and radiological, chemical and biological technologies </a:t>
                      </a:r>
                      <a:endParaRPr lang="en-US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Study research work on the basis of master work 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0+0+8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Master thesis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2627" marR="526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914400"/>
            <a:ext cx="73152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Higher education accreditation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is a type of  </a:t>
            </a:r>
          </a:p>
          <a:p>
            <a:pPr algn="ctr">
              <a:spcAft>
                <a:spcPts val="600"/>
              </a:spcAft>
            </a:pP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quality assurance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process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. </a:t>
            </a:r>
            <a:endParaRPr lang="sr-Latn-RS" sz="25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If standards are met, accredited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status is granted </a:t>
            </a:r>
            <a:endParaRPr lang="sr-Latn-RS" sz="25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by the agency or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</a:rPr>
              <a:t>commission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ctr">
              <a:spcBef>
                <a:spcPts val="600"/>
              </a:spcBef>
            </a:pP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 many countries the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function of educational accreditation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for higher education is provided by a government organizations, such as a ministry of education, councils, commissions …</a:t>
            </a:r>
          </a:p>
          <a:p>
            <a:pPr algn="ctr"/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</a:rPr>
              <a:t>Quality assurance is a part of </a:t>
            </a:r>
          </a:p>
          <a:p>
            <a:pPr algn="ctr">
              <a:spcAft>
                <a:spcPts val="600"/>
              </a:spcAft>
            </a:pP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</a:rPr>
              <a:t>higher education process.</a:t>
            </a:r>
          </a:p>
          <a:p>
            <a:pPr algn="ctr">
              <a:spcBef>
                <a:spcPts val="600"/>
              </a:spcBef>
            </a:pPr>
            <a:endParaRPr lang="en-US" sz="25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0" y="1143000"/>
          <a:ext cx="8991600" cy="4800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4546600"/>
                <a:gridCol w="2997200"/>
              </a:tblGrid>
              <a:tr h="452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Institution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Study</a:t>
                      </a:r>
                      <a:r>
                        <a:rPr lang="en-US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program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Title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UNI-GAF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ENGINEERING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MANAGEMENT  FOR  NATURAL DISASTERS  RISK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engineer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UNI-</a:t>
                      </a:r>
                      <a:r>
                        <a:rPr lang="en-US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FZnR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CATASTROPHIC  EVENTS  MANAGEMENT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engineer for protection from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catastrophic events and fire 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KPA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DISASTERS  SECURITY  RISK MANAGEMENT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security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UPKM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DISASTERS  RISK  MANAGEMENT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engineer for protection from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catastrophic events and fire 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2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UNSA-CIS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DISASTERS  RISK  MANAGEMENT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engineer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2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UNBL</a:t>
                      </a: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 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DISASTERS  RISK  MANAGEMENT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security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8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TCASU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DISASTER  RISK  MANAGEMENT  AND  FIRE  SAFETY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Engineer protection from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catastrophic events and fire 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2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UNID</a:t>
                      </a: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NATURAL</a:t>
                      </a:r>
                      <a:r>
                        <a:rPr lang="en-US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DISASTERS  RISK  MANAGEMENT</a:t>
                      </a:r>
                      <a:endParaRPr lang="en-US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Master 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manager</a:t>
                      </a:r>
                      <a:endParaRPr lang="en-US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436" marR="45436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95397" y="990600"/>
          <a:ext cx="6858002" cy="3943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1971676"/>
                <a:gridCol w="2057400"/>
                <a:gridCol w="21431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No.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Institution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Subjects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(M+E)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New</a:t>
                      </a:r>
                      <a:r>
                        <a:rPr lang="en-US" sz="18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subjects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(M+E)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UNI-GAF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3+5 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             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3+5 = 8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UNI-FZnR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6+10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  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KPA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3+4 = 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3+4 = 7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UPKM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6+6 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             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6+6 = 12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UNSA-CIS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3+13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    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3+12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UNIBL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4+7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     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3+7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VTSU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6+4 </a:t>
                      </a:r>
                      <a:r>
                        <a:rPr lang="en-US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     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3+4 = 7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UNID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4+7 = 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4+7 = 11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SUM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35+56 </a:t>
                      </a: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91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25+45 </a:t>
                      </a:r>
                      <a:r>
                        <a:rPr lang="en-US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= </a:t>
                      </a:r>
                      <a:r>
                        <a:rPr lang="en-US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</a:t>
                      </a:r>
                      <a:endParaRPr lang="en-U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2895600" y="5029200"/>
            <a:ext cx="3167470" cy="1766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 smtClean="0"/>
              <a:t>8 study programs </a:t>
            </a:r>
          </a:p>
          <a:p>
            <a:pPr>
              <a:buNone/>
            </a:pPr>
            <a:r>
              <a:rPr lang="en-US" sz="3200" dirty="0" smtClean="0"/>
              <a:t>91 subjects </a:t>
            </a:r>
          </a:p>
          <a:p>
            <a:pPr>
              <a:buNone/>
            </a:pPr>
            <a:r>
              <a:rPr lang="en-US" sz="3200" smtClean="0"/>
              <a:t>70 </a:t>
            </a:r>
            <a:r>
              <a:rPr lang="en-US" sz="3200" dirty="0" smtClean="0"/>
              <a:t>new subjects</a:t>
            </a:r>
            <a:endParaRPr lang="en-US" sz="3200" dirty="0"/>
          </a:p>
        </p:txBody>
      </p:sp>
      <p:pic>
        <p:nvPicPr>
          <p:cNvPr id="6" name="Picture 5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52400" y="457200"/>
          <a:ext cx="4372451" cy="6187660"/>
        </p:xfrm>
        <a:graphic>
          <a:graphicData uri="http://schemas.openxmlformats.org/presentationml/2006/ole">
            <p:oleObj spid="_x0000_s18434" name="Acrobat Document" r:id="rId4" imgW="5667139" imgH="8019997" progId="AcroExch.Document.DC">
              <p:embed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4648201" y="264305"/>
          <a:ext cx="4405550" cy="6060295"/>
        </p:xfrm>
        <a:graphic>
          <a:graphicData uri="http://schemas.openxmlformats.org/presentationml/2006/ole">
            <p:oleObj spid="_x0000_s18435" name="Acrobat Document" r:id="rId5" imgW="5829103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914400"/>
            <a:ext cx="4129088" cy="567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8712" y="856774"/>
            <a:ext cx="4129088" cy="567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0" y="225425"/>
          <a:ext cx="4405313" cy="6186488"/>
        </p:xfrm>
        <a:graphic>
          <a:graphicData uri="http://schemas.openxmlformats.org/presentationml/2006/ole">
            <p:oleObj spid="_x0000_s17410" name="Acrobat Document" r:id="rId4" imgW="5752980" imgH="8076953" progId="AcroExch.Document.DC">
              <p:embed/>
            </p:oleObj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4343400" y="304800"/>
          <a:ext cx="4332287" cy="6132513"/>
        </p:xfrm>
        <a:graphic>
          <a:graphicData uri="http://schemas.openxmlformats.org/presentationml/2006/ole">
            <p:oleObj spid="_x0000_s17411" name="Acrobat Document" r:id="rId5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 l="34554" t="16667" r="34992" b="6250"/>
          <a:stretch>
            <a:fillRect/>
          </a:stretch>
        </p:blipFill>
        <p:spPr bwMode="auto">
          <a:xfrm>
            <a:off x="0" y="304800"/>
            <a:ext cx="4343400" cy="618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 l="35222" t="21875" r="34773" b="6250"/>
          <a:stretch>
            <a:fillRect/>
          </a:stretch>
        </p:blipFill>
        <p:spPr bwMode="auto">
          <a:xfrm>
            <a:off x="4561068" y="381000"/>
            <a:ext cx="4582934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762000"/>
            <a:ext cx="5486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Law on Higher Education (2005, 2010, 2015, 2017)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600200"/>
            <a:ext cx="31242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NATIONAL ASSEMBLY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2489537"/>
            <a:ext cx="2667000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NATIONAL COUNCIL OF HIGHER EDUCATION</a:t>
            </a: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21 members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4212104"/>
            <a:ext cx="3048000" cy="9694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MINISTRY OF EDUCATION</a:t>
            </a:r>
            <a:r>
              <a:rPr lang="sr-Latn-R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</a:t>
            </a:r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SCIENCE AND </a:t>
            </a:r>
            <a:r>
              <a:rPr lang="sr-Latn-R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TECHNOLOGY DEVELOPMENT</a:t>
            </a:r>
            <a:endParaRPr lang="en-US" sz="19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619071"/>
            <a:ext cx="25908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Conference of Serbian Universities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136957"/>
            <a:ext cx="8686800" cy="492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INSTITUTIONS OF HIGHER EDUCATION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2971800"/>
            <a:ext cx="2971800" cy="11079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Conference of professional schools principals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0" y="4267200"/>
            <a:ext cx="44196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COMMISSION FOR ACCREDITATION AND QUALITY ASSURANCE  </a:t>
            </a:r>
            <a:r>
              <a:rPr lang="sr-Latn-R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(CAQA)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15  members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8847" y="228600"/>
            <a:ext cx="378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System of Quality Assurance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514600" y="1219200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0800000">
            <a:off x="6553200" y="1219201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553200" y="2057400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8458200" y="2057400"/>
            <a:ext cx="152400" cy="19812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Up-Down Arrow 17"/>
          <p:cNvSpPr/>
          <p:nvPr/>
        </p:nvSpPr>
        <p:spPr>
          <a:xfrm>
            <a:off x="6629400" y="3733800"/>
            <a:ext cx="76200" cy="3810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Up-Down Arrow 18"/>
          <p:cNvSpPr/>
          <p:nvPr/>
        </p:nvSpPr>
        <p:spPr>
          <a:xfrm flipH="1">
            <a:off x="6629400" y="5334000"/>
            <a:ext cx="152400" cy="4572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Up-Down Arrow 19"/>
          <p:cNvSpPr/>
          <p:nvPr/>
        </p:nvSpPr>
        <p:spPr>
          <a:xfrm flipH="1">
            <a:off x="3124200" y="5562600"/>
            <a:ext cx="76200" cy="3048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Up Arrow 22"/>
          <p:cNvSpPr/>
          <p:nvPr/>
        </p:nvSpPr>
        <p:spPr>
          <a:xfrm flipV="1">
            <a:off x="3124200" y="2438400"/>
            <a:ext cx="1295400" cy="1752600"/>
          </a:xfrm>
          <a:prstGeom prst="leftUpArrow">
            <a:avLst>
              <a:gd name="adj1" fmla="val 4482"/>
              <a:gd name="adj2" fmla="val 8117"/>
              <a:gd name="adj3" fmla="val 1053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Up-Down Arrow 23"/>
          <p:cNvSpPr/>
          <p:nvPr/>
        </p:nvSpPr>
        <p:spPr>
          <a:xfrm flipH="1">
            <a:off x="304799" y="2895600"/>
            <a:ext cx="45719" cy="28956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Up-Down Arrow 24"/>
          <p:cNvSpPr/>
          <p:nvPr/>
        </p:nvSpPr>
        <p:spPr>
          <a:xfrm flipH="1">
            <a:off x="533399" y="4191000"/>
            <a:ext cx="76200" cy="16002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Up-Down Arrow 25"/>
          <p:cNvSpPr/>
          <p:nvPr/>
        </p:nvSpPr>
        <p:spPr>
          <a:xfrm rot="16200000">
            <a:off x="4419600" y="2590800"/>
            <a:ext cx="228600" cy="16002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1219200"/>
            <a:ext cx="41910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Law on Higher Education ( 2017 ) </a:t>
            </a:r>
          </a:p>
          <a:p>
            <a:pPr algn="ctr"/>
            <a:r>
              <a:rPr lang="en-US" i="1" dirty="0" smtClean="0"/>
              <a:t>“</a:t>
            </a:r>
            <a:r>
              <a:rPr lang="en-US" i="1" dirty="0" smtClean="0"/>
              <a:t>OG=SGRS</a:t>
            </a:r>
            <a:r>
              <a:rPr lang="en-US" i="1" dirty="0" smtClean="0"/>
              <a:t>”, number 88/2017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3937337"/>
            <a:ext cx="3429000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NATIONAL COUNCIL OF HIGHER EDUCATION</a:t>
            </a: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21 members       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members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8847" y="376535"/>
            <a:ext cx="378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System of Quality Assurance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4343400" y="2133600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6200000">
            <a:off x="4343400" y="464820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09800" y="2647890"/>
            <a:ext cx="47244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</a:rPr>
              <a:t>The Government of the Republic of </a:t>
            </a:r>
            <a:r>
              <a:rPr lang="en-US" sz="2000" b="1" dirty="0" smtClean="0">
                <a:solidFill>
                  <a:schemeClr val="accent1"/>
                </a:solidFill>
              </a:rPr>
              <a:t>Serbia</a:t>
            </a:r>
          </a:p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appointed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4343400" y="3352800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/>
      <p:bldP spid="15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762000"/>
            <a:ext cx="8458200" cy="571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Proposed by Conference of Serbian Universities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prof. dr Branko Kovačević 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Belgrade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prof. dr Miodrag Popović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Belgrade</a:t>
            </a: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prof. dr Dragan Đorđević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Niš</a:t>
            </a:r>
          </a:p>
          <a:p>
            <a:pPr marL="342900" indent="-342900">
              <a:spcAft>
                <a:spcPts val="300"/>
              </a:spcAft>
              <a:buAutoNum type="arabicPeriod" startAt="4"/>
              <a:tabLst>
                <a:tab pos="342900" algn="l"/>
              </a:tabLst>
            </a:pP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prof. mr Gordana Matijević Nedeljković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 Arts in Belgrade</a:t>
            </a:r>
          </a:p>
          <a:p>
            <a:pPr marL="342900" indent="-342900">
              <a:spcAft>
                <a:spcPts val="300"/>
              </a:spcAft>
              <a:buAutoNum type="arabicPeriod" startAt="4"/>
              <a:tabLst>
                <a:tab pos="342900" algn="l"/>
              </a:tabLst>
            </a:pPr>
            <a:r>
              <a:rPr lang="vi-VN" sz="1400" b="1" dirty="0" smtClean="0">
                <a:latin typeface="Arial" pitchFamily="34" charset="0"/>
                <a:cs typeface="Arial" pitchFamily="34" charset="0"/>
              </a:rPr>
              <a:t>prof. dr Sergej Ostojić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Novi Sad</a:t>
            </a:r>
          </a:p>
          <a:p>
            <a:endParaRPr lang="en-US" sz="1400" b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Proposed by Conference of professional schools</a:t>
            </a: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6. 	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Ivan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Bulatović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High professional school of Belgrade </a:t>
            </a: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7. 	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Damljan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Radosavljević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High professional school of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Užice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endParaRPr lang="en-US" sz="1200" b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Proposed by Ministry of education</a:t>
            </a:r>
            <a:r>
              <a:rPr lang="sr-Latn-R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science and </a:t>
            </a:r>
            <a:r>
              <a:rPr lang="sr-Latn-R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technology development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8. 	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prof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Bela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Balint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president of NSVO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member of SASA, Medical Faculty of the Military Medical Academy</a:t>
            </a: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9. 	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prof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Aleksandra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Vraneš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Belgrade</a:t>
            </a: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10.	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prof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Gordana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Kocić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general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sekretar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NSVO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Niš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11. 	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prof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Ivan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Radosavljević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potpredsednik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NSVO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Belgrade</a:t>
            </a: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12. 	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prof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Hasan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Hanić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Belgrade Banking Academy</a:t>
            </a: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13. 	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prof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Branislav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Jeremić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potpredsednik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NSVO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Kragujevac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tabLst>
                <a:tab pos="342900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14. 	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prof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Marijana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Dukić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Mijatović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Univer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of Novi Sad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Proposed by Chamber of commerce and industry of Serbia</a:t>
            </a:r>
          </a:p>
          <a:p>
            <a:pPr>
              <a:spcAft>
                <a:spcPts val="300"/>
              </a:spcAf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15.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Branko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Milutinović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Nordeus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d.o.o.Beograd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16.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Dragan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Tomić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Microsoft Software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d.o.o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 Beograd 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228600"/>
            <a:ext cx="5130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NATIONAL COUNCIL OF HIGHER EDUCATION (NSVO)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819090"/>
            <a:ext cx="54864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Law on Higher Education</a:t>
            </a:r>
          </a:p>
          <a:p>
            <a:pPr algn="ctr"/>
            <a:r>
              <a:rPr lang="en-US" sz="2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endParaRPr lang="en-US" sz="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1600200"/>
            <a:ext cx="31242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Government of Serbia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6019800"/>
            <a:ext cx="7239000" cy="492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INSTITUTIONS OF HIGHER EDUCATION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590800"/>
            <a:ext cx="5105400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National accreditation body (NAT) - for accreditation and quality assurance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8400" y="3810000"/>
            <a:ext cx="47244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COMMISSION FOR ACCREDITATION AND QUALITY ASSURANCE  </a:t>
            </a:r>
            <a:r>
              <a:rPr lang="sr-Latn-R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(CAQA)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15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17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members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0" y="228600"/>
            <a:ext cx="378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System of Quality Assurance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572000" y="1295400"/>
            <a:ext cx="1524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-Down Arrow 19"/>
          <p:cNvSpPr/>
          <p:nvPr/>
        </p:nvSpPr>
        <p:spPr>
          <a:xfrm flipH="1">
            <a:off x="4648200" y="5638800"/>
            <a:ext cx="76200" cy="3048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-Down Arrow 23"/>
          <p:cNvSpPr/>
          <p:nvPr/>
        </p:nvSpPr>
        <p:spPr>
          <a:xfrm flipH="1">
            <a:off x="4648200" y="2209800"/>
            <a:ext cx="45719" cy="2286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Up-Down Arrow 24"/>
          <p:cNvSpPr/>
          <p:nvPr/>
        </p:nvSpPr>
        <p:spPr>
          <a:xfrm flipH="1">
            <a:off x="4648200" y="3505200"/>
            <a:ext cx="76200" cy="228600"/>
          </a:xfrm>
          <a:prstGeom prst="upDownArrow">
            <a:avLst>
              <a:gd name="adj1" fmla="val 27500"/>
              <a:gd name="adj2" fmla="val 525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 rot="16200000">
            <a:off x="4267200" y="4672584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2200" y="5132457"/>
            <a:ext cx="4800600" cy="3539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Now, it is authorized to perform only technical tasks.</a:t>
            </a:r>
            <a:endParaRPr lang="en-US" sz="17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20" grpId="0" animBg="1"/>
      <p:bldP spid="24" grpId="0" animBg="1"/>
      <p:bldP spid="25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685800"/>
            <a:ext cx="51816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Institution submits the accreditation request </a:t>
            </a:r>
            <a:r>
              <a:rPr lang="en-US" sz="1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supported by the data and documents</a:t>
            </a:r>
            <a:endParaRPr lang="en-US" sz="1400" b="1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1524000"/>
            <a:ext cx="48006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CAQA designates two reviewers for the institution and each study program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2583359"/>
            <a:ext cx="42672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reviewers submit reports to the sub-commission 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4724400"/>
            <a:ext cx="28194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R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ejects the accreditation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542871"/>
            <a:ext cx="30480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CAQA forms a sub-commission (1student)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6381690"/>
            <a:ext cx="34290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O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perating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licenses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(Miinistry)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2590800"/>
            <a:ext cx="33528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sub-commission </a:t>
            </a: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visits the institution-report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4140" y="152400"/>
            <a:ext cx="3854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Accreditation Procedure </a:t>
            </a:r>
            <a:endParaRPr lang="en-US" sz="2400" b="1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514600" y="129540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2438400" y="228600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6200000">
            <a:off x="3657600" y="1524000"/>
            <a:ext cx="152400" cy="4572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33400" y="3562290"/>
            <a:ext cx="82296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sub-commission makes a draft report and presents it to CAQA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6248400" y="228600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2443163" y="3324225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5669280" y="3325368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362200" y="4171890"/>
            <a:ext cx="45720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CAQA makes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accreditation decision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24200" y="4772561"/>
            <a:ext cx="2743200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ccepts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the accreditation request and grants the </a:t>
            </a: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Accreditation Certificate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1000" y="4724400"/>
            <a:ext cx="2133600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Postpones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decision </a:t>
            </a: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and gives an act of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w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arning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 the</a:t>
            </a:r>
            <a:r>
              <a:rPr lang="sr-Latn-R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institution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4419600" y="3962400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324600" y="5311914"/>
            <a:ext cx="2590800" cy="9694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r-Latn-R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</a:t>
            </a:r>
            <a:r>
              <a:rPr lang="en-US" sz="19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ppeal</a:t>
            </a:r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to the National Council of Higher Education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1219200" y="4370832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 rot="5400000">
            <a:off x="1714500" y="3848100"/>
            <a:ext cx="152400" cy="990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 rot="5400000">
            <a:off x="190500" y="5295900"/>
            <a:ext cx="1524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 rot="10800000">
            <a:off x="0" y="3733800"/>
            <a:ext cx="228600" cy="1676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 rot="16200000" flipH="1">
            <a:off x="266700" y="3543300"/>
            <a:ext cx="152400" cy="3810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4419600" y="4572000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4419600" y="6172200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8077200" y="5105400"/>
            <a:ext cx="76200" cy="1524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 rot="16200000" flipH="1">
            <a:off x="7239000" y="3962401"/>
            <a:ext cx="152399" cy="7620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7696200" y="4343400"/>
            <a:ext cx="152400" cy="3048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4217313"/>
            <a:ext cx="5715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HEIs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: -Self-evaluation (3 years)</a:t>
            </a:r>
            <a:endParaRPr lang="en-US" sz="2200" b="1" dirty="0" smtClean="0">
              <a:solidFill>
                <a:schemeClr val="accent5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911804"/>
            <a:ext cx="8153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CAQA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: </a:t>
            </a:r>
            <a:endParaRPr lang="sr-Latn-RS" sz="22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-Accreditation of HEIs and study programs (5 years</a:t>
            </a:r>
            <a:r>
              <a:rPr lang="sr-Latn-R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sr-Latn-RS" sz="2200" b="1" dirty="0" smtClean="0">
                <a:solidFill>
                  <a:srgbClr val="FF0000"/>
                </a:solidFill>
                <a:latin typeface="+mj-lt"/>
              </a:rPr>
              <a:t>7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years)</a:t>
            </a:r>
          </a:p>
          <a:p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-External quality evaluation of HEIs (between two accreditations</a:t>
            </a:r>
            <a:r>
              <a:rPr lang="sr-Latn-RS" sz="22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)</a:t>
            </a:r>
            <a:endParaRPr lang="en-US" sz="2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947208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initial accreditation - carried out in accordance with the Procedure for the </a:t>
            </a:r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Initial Accreditation for </a:t>
            </a:r>
          </a:p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Performing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Higher Education Activity. </a:t>
            </a:r>
            <a:endParaRPr lang="sr-Latn-RS" sz="2400" b="1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The procedure starts with the applicant submitting a request for performing higher education activity</a:t>
            </a:r>
            <a:r>
              <a:rPr lang="sr-Latn-R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.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" name="Down Arrow 6"/>
          <p:cNvSpPr/>
          <p:nvPr/>
        </p:nvSpPr>
        <p:spPr>
          <a:xfrm rot="16200000">
            <a:off x="6976872" y="5349240"/>
            <a:ext cx="76200" cy="228600"/>
          </a:xfrm>
          <a:prstGeom prst="downArrow">
            <a:avLst>
              <a:gd name="adj1" fmla="val 18749"/>
              <a:gd name="adj2" fmla="val 4125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66800" y="762000"/>
            <a:ext cx="67818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3886200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Standards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Proposed by CAQA, approved by NCHE </a:t>
            </a:r>
            <a:r>
              <a:rPr lang="sr-Latn-R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o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n October 2006 and recently somewhat improved.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447800"/>
            <a:ext cx="8001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Quality assurance is based on:</a:t>
            </a:r>
          </a:p>
          <a:p>
            <a:pPr marL="347663" indent="-347663">
              <a:buFont typeface="Wingdings" pitchFamily="2" charset="2"/>
              <a:buChar char="v"/>
            </a:pPr>
            <a:r>
              <a:rPr lang="sr-Latn-RS" sz="2500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standards for self-evaluation and quality assurance of higher education institution </a:t>
            </a:r>
          </a:p>
          <a:p>
            <a:pPr marL="347663" indent="-347663">
              <a:buFont typeface="Wingdings" pitchFamily="2" charset="2"/>
              <a:buChar char="v"/>
            </a:pPr>
            <a:r>
              <a:rPr lang="sr-Latn-R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standards for external quality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evaluation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of institutions </a:t>
            </a:r>
          </a:p>
          <a:p>
            <a:pPr marL="347663" indent="-347663">
              <a:buFont typeface="Wingdings" pitchFamily="2" charset="2"/>
              <a:buChar char="v"/>
            </a:pPr>
            <a:r>
              <a:rPr lang="sr-Latn-R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standards for 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accreditation</a:t>
            </a:r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 of the higher education institutions and study programs.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4572000"/>
            <a:ext cx="418614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Involving European standards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5029200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Comparison with European standards and guidelines for internal and external quality assurance within higher education institutions shows very good connection with existing standards in Serbia!</a:t>
            </a:r>
          </a:p>
        </p:txBody>
      </p:sp>
      <p:pic>
        <p:nvPicPr>
          <p:cNvPr id="8" name="Picture 7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66800" y="762000"/>
            <a:ext cx="67818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eu_flag_co_funded_pos_[rgb]_righ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609600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Standards for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self-evaluation and quality assurance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of higher education institution 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524000"/>
            <a:ext cx="7620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Strategy for quality assurance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2: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Standards and procedures for quality assurance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3:</a:t>
            </a:r>
            <a:r>
              <a:rPr lang="sr-Latn-R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System for quality assurance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4: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Quality of study programs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5: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of teaching procedures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6: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of scientific, artistic and professional works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7: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assurance of teaching staff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8: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Assessment of students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9: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of textbooks,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literature, library and informatics resources </a:t>
            </a:r>
          </a:p>
          <a:p>
            <a:pPr marL="1200150" indent="-1200150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10: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Quality of management of the higher education institution and the quality of non-teaching staff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11: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Quality of the building resources and equipments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sr-Cyrl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accent5">
                    <a:lumMod val="50000"/>
                  </a:schemeClr>
                </a:solidFill>
              </a:rPr>
              <a:t>12:</a:t>
            </a:r>
            <a:r>
              <a:rPr lang="sr-Latn-R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Finance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13: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The role of students in self-evaluation and quality assurance 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14: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Systematic following and periods of quality assurance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2554</TotalTime>
  <Words>2966</Words>
  <Application>Microsoft Office PowerPoint</Application>
  <PresentationFormat>On-screen Show (4:3)</PresentationFormat>
  <Paragraphs>752</Paragraphs>
  <Slides>26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CorelDRAW</vt:lpstr>
      <vt:lpstr>Acrobat Document</vt:lpstr>
      <vt:lpstr>Development of master curricula for natural disasters risk management in Western Balkan countries</vt:lpstr>
      <vt:lpstr>Slide 2</vt:lpstr>
      <vt:lpstr>Slide 3</vt:lpstr>
      <vt:lpstr>Slide 4</vt:lpstr>
      <vt:lpstr>Slide 5</vt:lpstr>
      <vt:lpstr>Slide 6</vt:lpstr>
      <vt:lpstr>Development of master curricula for natural disasters risk management in Western Balkan countries</vt:lpstr>
      <vt:lpstr>Development of master curricula for natural disasters risk management in Western Balkan countries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Internationalisation in B&amp;H Higher Education</dc:title>
  <dc:creator>user</dc:creator>
  <cp:lastModifiedBy>PC</cp:lastModifiedBy>
  <cp:revision>347</cp:revision>
  <dcterms:created xsi:type="dcterms:W3CDTF">2006-08-16T00:00:00Z</dcterms:created>
  <dcterms:modified xsi:type="dcterms:W3CDTF">2018-09-06T05:22:56Z</dcterms:modified>
</cp:coreProperties>
</file>